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3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4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5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6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6" r:id="rId4"/>
    <p:sldMasterId id="2147483710" r:id="rId5"/>
    <p:sldMasterId id="2147483722" r:id="rId6"/>
    <p:sldMasterId id="2147483734" r:id="rId7"/>
    <p:sldMasterId id="2147483758" r:id="rId8"/>
    <p:sldMasterId id="2147483770" r:id="rId9"/>
    <p:sldMasterId id="2147483794" r:id="rId10"/>
    <p:sldMasterId id="2147483806" r:id="rId11"/>
    <p:sldMasterId id="2147483854" r:id="rId12"/>
    <p:sldMasterId id="2147483878" r:id="rId13"/>
    <p:sldMasterId id="2147483902" r:id="rId14"/>
    <p:sldMasterId id="2147483926" r:id="rId15"/>
    <p:sldMasterId id="2147483938" r:id="rId16"/>
    <p:sldMasterId id="2147483962" r:id="rId17"/>
  </p:sldMasterIdLst>
  <p:notesMasterIdLst>
    <p:notesMasterId r:id="rId74"/>
  </p:notesMasterIdLst>
  <p:sldIdLst>
    <p:sldId id="385" r:id="rId18"/>
    <p:sldId id="360" r:id="rId19"/>
    <p:sldId id="301" r:id="rId20"/>
    <p:sldId id="302" r:id="rId21"/>
    <p:sldId id="303" r:id="rId22"/>
    <p:sldId id="351" r:id="rId23"/>
    <p:sldId id="354" r:id="rId24"/>
    <p:sldId id="356" r:id="rId25"/>
    <p:sldId id="357" r:id="rId26"/>
    <p:sldId id="359" r:id="rId27"/>
    <p:sldId id="265" r:id="rId28"/>
    <p:sldId id="362" r:id="rId29"/>
    <p:sldId id="363" r:id="rId30"/>
    <p:sldId id="285" r:id="rId31"/>
    <p:sldId id="287" r:id="rId32"/>
    <p:sldId id="288" r:id="rId33"/>
    <p:sldId id="289" r:id="rId34"/>
    <p:sldId id="291" r:id="rId35"/>
    <p:sldId id="271" r:id="rId36"/>
    <p:sldId id="272" r:id="rId37"/>
    <p:sldId id="276" r:id="rId38"/>
    <p:sldId id="277" r:id="rId39"/>
    <p:sldId id="300" r:id="rId40"/>
    <p:sldId id="293" r:id="rId41"/>
    <p:sldId id="297" r:id="rId42"/>
    <p:sldId id="365" r:id="rId43"/>
    <p:sldId id="366" r:id="rId44"/>
    <p:sldId id="368" r:id="rId45"/>
    <p:sldId id="369" r:id="rId46"/>
    <p:sldId id="377" r:id="rId47"/>
    <p:sldId id="379" r:id="rId48"/>
    <p:sldId id="372" r:id="rId49"/>
    <p:sldId id="373" r:id="rId50"/>
    <p:sldId id="374" r:id="rId51"/>
    <p:sldId id="382" r:id="rId52"/>
    <p:sldId id="384" r:id="rId53"/>
    <p:sldId id="305" r:id="rId54"/>
    <p:sldId id="313" r:id="rId55"/>
    <p:sldId id="307" r:id="rId56"/>
    <p:sldId id="308" r:id="rId57"/>
    <p:sldId id="315" r:id="rId58"/>
    <p:sldId id="316" r:id="rId59"/>
    <p:sldId id="317" r:id="rId60"/>
    <p:sldId id="320" r:id="rId61"/>
    <p:sldId id="324" r:id="rId62"/>
    <p:sldId id="329" r:id="rId63"/>
    <p:sldId id="330" r:id="rId64"/>
    <p:sldId id="337" r:id="rId65"/>
    <p:sldId id="338" r:id="rId66"/>
    <p:sldId id="340" r:id="rId67"/>
    <p:sldId id="341" r:id="rId68"/>
    <p:sldId id="344" r:id="rId69"/>
    <p:sldId id="349" r:id="rId70"/>
    <p:sldId id="346" r:id="rId71"/>
    <p:sldId id="347" r:id="rId72"/>
    <p:sldId id="296" r:id="rId7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94624" autoAdjust="0"/>
  </p:normalViewPr>
  <p:slideViewPr>
    <p:cSldViewPr snapToGrid="0">
      <p:cViewPr varScale="1">
        <p:scale>
          <a:sx n="92" d="100"/>
          <a:sy n="92" d="100"/>
        </p:scale>
        <p:origin x="240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9.xml"/><Relationship Id="rId21" Type="http://schemas.openxmlformats.org/officeDocument/2006/relationships/slide" Target="slides/slide4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63" Type="http://schemas.openxmlformats.org/officeDocument/2006/relationships/slide" Target="slides/slide46.xml"/><Relationship Id="rId68" Type="http://schemas.openxmlformats.org/officeDocument/2006/relationships/slide" Target="slides/slide51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slide" Target="slides/slide36.xml"/><Relationship Id="rId58" Type="http://schemas.openxmlformats.org/officeDocument/2006/relationships/slide" Target="slides/slide41.xml"/><Relationship Id="rId66" Type="http://schemas.openxmlformats.org/officeDocument/2006/relationships/slide" Target="slides/slide49.xml"/><Relationship Id="rId7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4.xml"/><Relationship Id="rId19" Type="http://schemas.openxmlformats.org/officeDocument/2006/relationships/slide" Target="slides/slide2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56" Type="http://schemas.openxmlformats.org/officeDocument/2006/relationships/slide" Target="slides/slide39.xml"/><Relationship Id="rId64" Type="http://schemas.openxmlformats.org/officeDocument/2006/relationships/slide" Target="slides/slide47.xml"/><Relationship Id="rId69" Type="http://schemas.openxmlformats.org/officeDocument/2006/relationships/slide" Target="slides/slide52.xml"/><Relationship Id="rId77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72" Type="http://schemas.openxmlformats.org/officeDocument/2006/relationships/slide" Target="slides/slide55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59" Type="http://schemas.openxmlformats.org/officeDocument/2006/relationships/slide" Target="slides/slide42.xml"/><Relationship Id="rId67" Type="http://schemas.openxmlformats.org/officeDocument/2006/relationships/slide" Target="slides/slide50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54" Type="http://schemas.openxmlformats.org/officeDocument/2006/relationships/slide" Target="slides/slide37.xml"/><Relationship Id="rId62" Type="http://schemas.openxmlformats.org/officeDocument/2006/relationships/slide" Target="slides/slide45.xml"/><Relationship Id="rId70" Type="http://schemas.openxmlformats.org/officeDocument/2006/relationships/slide" Target="slides/slide53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slide" Target="slides/slide32.xml"/><Relationship Id="rId57" Type="http://schemas.openxmlformats.org/officeDocument/2006/relationships/slide" Target="slides/slide40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slide" Target="slides/slide35.xml"/><Relationship Id="rId60" Type="http://schemas.openxmlformats.org/officeDocument/2006/relationships/slide" Target="slides/slide43.xml"/><Relationship Id="rId65" Type="http://schemas.openxmlformats.org/officeDocument/2006/relationships/slide" Target="slides/slide48.xml"/><Relationship Id="rId73" Type="http://schemas.openxmlformats.org/officeDocument/2006/relationships/slide" Target="slides/slide56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39" Type="http://schemas.openxmlformats.org/officeDocument/2006/relationships/slide" Target="slides/slide22.xml"/><Relationship Id="rId34" Type="http://schemas.openxmlformats.org/officeDocument/2006/relationships/slide" Target="slides/slide17.xml"/><Relationship Id="rId50" Type="http://schemas.openxmlformats.org/officeDocument/2006/relationships/slide" Target="slides/slide33.xml"/><Relationship Id="rId55" Type="http://schemas.openxmlformats.org/officeDocument/2006/relationships/slide" Target="slides/slide38.xml"/><Relationship Id="rId76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4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3A739-E4F7-4AA8-9FFE-C5BD89380D3F}" type="datetimeFigureOut">
              <a:rPr lang="ru-RU" smtClean="0"/>
              <a:pPr/>
              <a:t>17.04.2026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ACE5C-4C2E-4E82-9AAB-8AA760B53F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57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712EE7-9B47-4518-8FAC-5F388A3163E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2408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09480" y="3968280"/>
            <a:ext cx="10972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936690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78914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584311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818375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348107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81534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986195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290569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61609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1269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23160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231600" y="396828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96828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83017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108897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520021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169460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35981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973233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332542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883879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45050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3948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623160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02108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080570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497852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422174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500341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737220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344011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56353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247951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882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182759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53133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581785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850976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045399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31579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2684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07570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78582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000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4526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47813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74622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47027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60618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4372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32763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60527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20456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30777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6374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43998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17405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73062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08875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14702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42681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91136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79418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80533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183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231600" y="1604520"/>
            <a:ext cx="535428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34315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161979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17535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85097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315386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09105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18978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31122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21438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3292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52227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932084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43704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07933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43674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85094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42162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03640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76619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4018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1295280" y="982080"/>
            <a:ext cx="9600480" cy="51483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0485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88803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66570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32234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865530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77366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811859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894804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98040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4301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609480" y="396828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6231600" y="1604520"/>
            <a:ext cx="535428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4526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623160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6231600" y="396828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23160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609480" y="3968280"/>
            <a:ext cx="109720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609480" y="3968280"/>
            <a:ext cx="1097244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623160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231600" y="396828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9480" y="396828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623160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4595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723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6117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0656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371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3751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8447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187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998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589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4148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46178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97379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37896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9227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600" y="1604520"/>
            <a:ext cx="535428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72220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34572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2041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5175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87933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40724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3792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599009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2271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1355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58590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31313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66590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77792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19414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56288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64449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07653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5933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341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1295280" y="982080"/>
            <a:ext cx="9600480" cy="51483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49965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79859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85142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08855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351197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2180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74270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70426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040134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5048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609480" y="396828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6231600" y="1604520"/>
            <a:ext cx="535428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45641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84676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136335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497854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926448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065519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968216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22153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42106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5304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623160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231600" y="396828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099271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167853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213607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146078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909350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457235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267524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698351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64252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1000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6231600" y="1604520"/>
            <a:ext cx="53542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609480" y="3968280"/>
            <a:ext cx="10972080" cy="215856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257021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43706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614295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97771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004212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68865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07972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734809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811623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0200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12188160" cy="6855480"/>
          </a:xfrm>
          <a:prstGeom prst="rect">
            <a:avLst/>
          </a:prstGeom>
        </p:spPr>
      </p:pic>
      <p:sp>
        <p:nvSpPr>
          <p:cNvPr id="8" name="CustomShape 1"/>
          <p:cNvSpPr/>
          <p:nvPr/>
        </p:nvSpPr>
        <p:spPr>
          <a:xfrm>
            <a:off x="608040" y="609480"/>
            <a:ext cx="10972080" cy="5637960"/>
          </a:xfrm>
          <a:prstGeom prst="rect">
            <a:avLst/>
          </a:prstGeom>
          <a:ln w="15840">
            <a:solidFill>
              <a:srgbClr val="B15E28"/>
            </a:solidFill>
            <a:miter/>
          </a:ln>
        </p:spPr>
      </p:sp>
      <p:pic>
        <p:nvPicPr>
          <p:cNvPr id="2" name="Picture 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389280" y="0"/>
            <a:ext cx="758160" cy="605880"/>
          </a:xfrm>
          <a:prstGeom prst="rect">
            <a:avLst/>
          </a:prstGeom>
        </p:spPr>
      </p:pic>
      <p:pic>
        <p:nvPicPr>
          <p:cNvPr id="3" name="Picture 1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389280" y="6097320"/>
            <a:ext cx="758160" cy="605880"/>
          </a:xfrm>
          <a:prstGeom prst="rect">
            <a:avLst/>
          </a:prstGeom>
        </p:spPr>
      </p:pic>
      <p:sp>
        <p:nvSpPr>
          <p:cNvPr id="4" name="Line 2"/>
          <p:cNvSpPr/>
          <p:nvPr/>
        </p:nvSpPr>
        <p:spPr>
          <a:xfrm>
            <a:off x="1396080" y="2421360"/>
            <a:ext cx="9407160" cy="0"/>
          </a:xfrm>
          <a:prstGeom prst="line">
            <a:avLst/>
          </a:prstGeom>
          <a:ln w="15840">
            <a:solidFill>
              <a:srgbClr val="B15E28"/>
            </a:solidFill>
            <a:round/>
          </a:ln>
        </p:spPr>
      </p:sp>
      <p:sp>
        <p:nvSpPr>
          <p:cNvPr id="5" name="PlaceHolder 3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3035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uk-UA"/>
              <a:t>Для правки тексту заголовку клацніть мишею</a:t>
            </a:r>
            <a:endParaRPr/>
          </a:p>
        </p:txBody>
      </p:sp>
      <p:sp>
        <p:nvSpPr>
          <p:cNvPr id="6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uk-UA"/>
              <a:t>Для редагування структури клацніть мишею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uk-UA"/>
              <a:t>Другий рівень структури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uk-UA"/>
              <a:t>Третій рівень структури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uk-UA"/>
              <a:t>Четвертий рівень структури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uk-UA"/>
              <a:t>П'ятий рівень структури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uk-UA"/>
              <a:t>Шостий рівень структури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uk-UA"/>
              <a:t>Сьомий рівень структури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uk-UA"/>
              <a:t>Восьмий рівень структури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uk-UA"/>
              <a:t>Дев'ятий рівень структури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16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9710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1386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096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072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70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6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608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12188160" cy="6855480"/>
          </a:xfrm>
          <a:prstGeom prst="rect">
            <a:avLst/>
          </a:prstGeom>
        </p:spPr>
      </p:pic>
      <p:sp>
        <p:nvSpPr>
          <p:cNvPr id="40" name="CustomShape 1"/>
          <p:cNvSpPr/>
          <p:nvPr/>
        </p:nvSpPr>
        <p:spPr>
          <a:xfrm>
            <a:off x="608040" y="609480"/>
            <a:ext cx="10972080" cy="5637960"/>
          </a:xfrm>
          <a:prstGeom prst="rect">
            <a:avLst/>
          </a:prstGeom>
          <a:ln w="15840">
            <a:solidFill>
              <a:srgbClr val="B15E28"/>
            </a:solidFill>
            <a:miter/>
          </a:ln>
        </p:spPr>
      </p:sp>
      <p:pic>
        <p:nvPicPr>
          <p:cNvPr id="41" name="Picture 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389280" y="0"/>
            <a:ext cx="758160" cy="605880"/>
          </a:xfrm>
          <a:prstGeom prst="rect">
            <a:avLst/>
          </a:prstGeom>
        </p:spPr>
      </p:pic>
      <p:pic>
        <p:nvPicPr>
          <p:cNvPr id="42" name="Picture 1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389280" y="6097320"/>
            <a:ext cx="758160" cy="605880"/>
          </a:xfrm>
          <a:prstGeom prst="rect">
            <a:avLst/>
          </a:prstGeom>
        </p:spPr>
      </p:pic>
      <p:sp>
        <p:nvSpPr>
          <p:cNvPr id="43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uk-UA"/>
              <a:t>Для правки тексту заголовку клацніть мишею</a:t>
            </a:r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452592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uk-UA"/>
              <a:t>Для редагування структури клацніть мишею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uk-UA"/>
              <a:t>Другий рівень структури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uk-UA"/>
              <a:t>Третій рівень структури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uk-UA"/>
              <a:t>Четвертий рівень структури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uk-UA"/>
              <a:t>П'ятий рівень структури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uk-UA"/>
              <a:t>Шостий рівень структури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uk-UA"/>
              <a:t>Сьомий рівень структури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uk-UA"/>
              <a:t>Восьмий рівень структури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uk-UA"/>
              <a:t>Дев'ятий рівень структури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15800-A1E2-4704-AB51-DF5514553E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308C2-9227-4547-9EDA-498118CB9A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902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6328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6595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9463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58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2421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1368A0-7C8A-4862-8FAF-D101D0599FA2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17.04.2026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6A557A-6654-4E65-AFB6-D9668EB8E53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9252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110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8.jpeg"/><Relationship Id="rId7" Type="http://schemas.openxmlformats.org/officeDocument/2006/relationships/oleObject" Target="../embeddings/oleObject2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3.jpeg"/><Relationship Id="rId4" Type="http://schemas.openxmlformats.org/officeDocument/2006/relationships/image" Target="../media/image9.jpeg"/><Relationship Id="rId9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8.jpeg"/><Relationship Id="rId5" Type="http://schemas.openxmlformats.org/officeDocument/2006/relationships/image" Target="../media/image137.jpeg"/><Relationship Id="rId4" Type="http://schemas.openxmlformats.org/officeDocument/2006/relationships/image" Target="../media/image13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9.jpeg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5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7" Type="http://schemas.openxmlformats.org/officeDocument/2006/relationships/image" Target="../media/image160.pn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159.png"/><Relationship Id="rId5" Type="http://schemas.openxmlformats.org/officeDocument/2006/relationships/image" Target="../media/image158.jpeg"/><Relationship Id="rId4" Type="http://schemas.openxmlformats.org/officeDocument/2006/relationships/image" Target="../media/image15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165.jpeg"/><Relationship Id="rId5" Type="http://schemas.openxmlformats.org/officeDocument/2006/relationships/image" Target="../media/image164.jpeg"/><Relationship Id="rId4" Type="http://schemas.openxmlformats.org/officeDocument/2006/relationships/image" Target="../media/image16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86.xml"/><Relationship Id="rId6" Type="http://schemas.openxmlformats.org/officeDocument/2006/relationships/image" Target="../media/image170.jpeg"/><Relationship Id="rId5" Type="http://schemas.openxmlformats.org/officeDocument/2006/relationships/image" Target="../media/image169.jpeg"/><Relationship Id="rId4" Type="http://schemas.openxmlformats.org/officeDocument/2006/relationships/image" Target="../media/image16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7" Type="http://schemas.openxmlformats.org/officeDocument/2006/relationships/image" Target="../media/image176.pn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97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4" Type="http://schemas.openxmlformats.org/officeDocument/2006/relationships/image" Target="../media/image17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108.xml"/><Relationship Id="rId6" Type="http://schemas.openxmlformats.org/officeDocument/2006/relationships/image" Target="../media/image181.png"/><Relationship Id="rId5" Type="http://schemas.openxmlformats.org/officeDocument/2006/relationships/image" Target="../media/image180.jpeg"/><Relationship Id="rId4" Type="http://schemas.openxmlformats.org/officeDocument/2006/relationships/image" Target="../media/image17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186.png"/><Relationship Id="rId5" Type="http://schemas.openxmlformats.org/officeDocument/2006/relationships/image" Target="../media/image185.jpeg"/><Relationship Id="rId4" Type="http://schemas.openxmlformats.org/officeDocument/2006/relationships/image" Target="../media/image18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7" Type="http://schemas.openxmlformats.org/officeDocument/2006/relationships/image" Target="../media/image192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130.xml"/><Relationship Id="rId6" Type="http://schemas.openxmlformats.org/officeDocument/2006/relationships/image" Target="../media/image191.png"/><Relationship Id="rId5" Type="http://schemas.openxmlformats.org/officeDocument/2006/relationships/image" Target="../media/image190.png"/><Relationship Id="rId4" Type="http://schemas.openxmlformats.org/officeDocument/2006/relationships/image" Target="../media/image18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6.jpeg"/><Relationship Id="rId4" Type="http://schemas.openxmlformats.org/officeDocument/2006/relationships/image" Target="../media/image19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7" Type="http://schemas.openxmlformats.org/officeDocument/2006/relationships/image" Target="../media/image202.jpeg"/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1.jpeg"/><Relationship Id="rId5" Type="http://schemas.openxmlformats.org/officeDocument/2006/relationships/image" Target="../media/image200.jpeg"/><Relationship Id="rId4" Type="http://schemas.openxmlformats.org/officeDocument/2006/relationships/image" Target="../media/image19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jpeg"/><Relationship Id="rId7" Type="http://schemas.openxmlformats.org/officeDocument/2006/relationships/image" Target="../media/image208.jpeg"/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7.jpeg"/><Relationship Id="rId5" Type="http://schemas.openxmlformats.org/officeDocument/2006/relationships/image" Target="../media/image206.jpeg"/><Relationship Id="rId4" Type="http://schemas.openxmlformats.org/officeDocument/2006/relationships/image" Target="../media/image20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jpeg"/><Relationship Id="rId7" Type="http://schemas.openxmlformats.org/officeDocument/2006/relationships/image" Target="../media/image214.jpeg"/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3.jpeg"/><Relationship Id="rId5" Type="http://schemas.openxmlformats.org/officeDocument/2006/relationships/image" Target="../media/image212.jpeg"/><Relationship Id="rId4" Type="http://schemas.openxmlformats.org/officeDocument/2006/relationships/image" Target="../media/image211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jpeg"/><Relationship Id="rId3" Type="http://schemas.openxmlformats.org/officeDocument/2006/relationships/image" Target="../media/image216.jpeg"/><Relationship Id="rId7" Type="http://schemas.openxmlformats.org/officeDocument/2006/relationships/image" Target="../media/image220.jpeg"/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9.jpeg"/><Relationship Id="rId5" Type="http://schemas.openxmlformats.org/officeDocument/2006/relationships/image" Target="../media/image218.jpeg"/><Relationship Id="rId10" Type="http://schemas.openxmlformats.org/officeDocument/2006/relationships/image" Target="../media/image223.jpeg"/><Relationship Id="rId4" Type="http://schemas.openxmlformats.org/officeDocument/2006/relationships/image" Target="../media/image217.jpeg"/><Relationship Id="rId9" Type="http://schemas.openxmlformats.org/officeDocument/2006/relationships/image" Target="../media/image222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3" Type="http://schemas.openxmlformats.org/officeDocument/2006/relationships/image" Target="../media/image225.jpeg"/><Relationship Id="rId7" Type="http://schemas.openxmlformats.org/officeDocument/2006/relationships/image" Target="../media/image229.jpeg"/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8.jpeg"/><Relationship Id="rId5" Type="http://schemas.openxmlformats.org/officeDocument/2006/relationships/image" Target="../media/image227.jpeg"/><Relationship Id="rId4" Type="http://schemas.openxmlformats.org/officeDocument/2006/relationships/image" Target="../media/image226.jpeg"/><Relationship Id="rId9" Type="http://schemas.openxmlformats.org/officeDocument/2006/relationships/image" Target="../media/image231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jpeg"/><Relationship Id="rId3" Type="http://schemas.openxmlformats.org/officeDocument/2006/relationships/image" Target="../media/image233.jpeg"/><Relationship Id="rId7" Type="http://schemas.openxmlformats.org/officeDocument/2006/relationships/image" Target="../media/image237.jpeg"/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6.jpeg"/><Relationship Id="rId5" Type="http://schemas.openxmlformats.org/officeDocument/2006/relationships/image" Target="../media/image235.jpeg"/><Relationship Id="rId4" Type="http://schemas.openxmlformats.org/officeDocument/2006/relationships/image" Target="../media/image234.jpeg"/><Relationship Id="rId9" Type="http://schemas.openxmlformats.org/officeDocument/2006/relationships/image" Target="../media/image239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jpeg"/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stomShape 1"/>
          <p:cNvSpPr/>
          <p:nvPr/>
        </p:nvSpPr>
        <p:spPr>
          <a:xfrm>
            <a:off x="634320" y="982080"/>
            <a:ext cx="6307393" cy="324219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defRPr/>
            </a:pPr>
            <a:r>
              <a:rPr lang="uk-UA" sz="2400" b="1" dirty="0">
                <a:solidFill>
                  <a:srgbClr val="262626"/>
                </a:solidFill>
              </a:rPr>
              <a:t>Портфоліо вчителя- дефектолога спеціальної школи  № 8 м. Києва</a:t>
            </a:r>
          </a:p>
          <a:p>
            <a:pPr>
              <a:defRPr/>
            </a:pPr>
            <a:r>
              <a:rPr lang="uk-UA" sz="3200" b="1" dirty="0" err="1">
                <a:solidFill>
                  <a:srgbClr val="262626"/>
                </a:solidFill>
                <a:cs typeface="Times New Roman" panose="02020603050405020304" pitchFamily="18" charset="0"/>
              </a:rPr>
              <a:t>Гайчук</a:t>
            </a:r>
            <a:r>
              <a:rPr lang="uk-UA" sz="3200" b="1" dirty="0">
                <a:solidFill>
                  <a:srgbClr val="262626"/>
                </a:solidFill>
                <a:cs typeface="Times New Roman" panose="02020603050405020304" pitchFamily="18" charset="0"/>
              </a:rPr>
              <a:t> Ольги Миколаївни</a:t>
            </a:r>
            <a:endParaRPr sz="32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pic>
        <p:nvPicPr>
          <p:cNvPr id="78" name="Рисунок 5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320" y="513360"/>
            <a:ext cx="4160520" cy="5852880"/>
          </a:xfrm>
          <a:prstGeom prst="rect">
            <a:avLst/>
          </a:prstGeom>
        </p:spPr>
      </p:pic>
      <p:pic>
        <p:nvPicPr>
          <p:cNvPr id="79" name="Рисунок 78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2320" y="486360"/>
            <a:ext cx="4202640" cy="587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40857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802" y="575038"/>
            <a:ext cx="3550921" cy="31916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47589" y="3161644"/>
            <a:ext cx="3202892" cy="32335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0275" y="3909851"/>
            <a:ext cx="4100101" cy="24259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3758" y="3967173"/>
            <a:ext cx="3443211" cy="23640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6899" y="436001"/>
            <a:ext cx="2317946" cy="26004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27DF2F-9F4B-5823-D676-9BD30AA1A436}"/>
              </a:ext>
            </a:extLst>
          </p:cNvPr>
          <p:cNvSpPr txBox="1"/>
          <p:nvPr/>
        </p:nvSpPr>
        <p:spPr>
          <a:xfrm>
            <a:off x="2854400" y="3108023"/>
            <a:ext cx="59881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 w="31550" cmpd="sng">
                  <a:gradFill>
                    <a:gsLst>
                      <a:gs pos="25000">
                        <a:srgbClr val="CEB966">
                          <a:shade val="25000"/>
                          <a:satMod val="190000"/>
                        </a:srgbClr>
                      </a:gs>
                      <a:gs pos="80000">
                        <a:srgbClr val="CEB96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Учбово-методичне</a:t>
            </a:r>
            <a:r>
              <a:rPr kumimoji="0" lang="uk-UA" sz="4800" b="1" i="0" u="none" strike="noStrike" kern="1200" cap="none" spc="0" normalizeH="0" baseline="0" noProof="0" dirty="0">
                <a:ln w="31550" cmpd="sng">
                  <a:gradFill>
                    <a:gsLst>
                      <a:gs pos="25000">
                        <a:srgbClr val="CEB966">
                          <a:shade val="25000"/>
                          <a:satMod val="190000"/>
                        </a:srgbClr>
                      </a:gs>
                      <a:gs pos="80000">
                        <a:srgbClr val="CEB96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uk-UA" sz="1800" b="1" i="0" u="none" strike="noStrike" kern="1200" cap="none" spc="0" normalizeH="0" baseline="0" noProof="0" dirty="0">
                <a:ln w="31550" cmpd="sng">
                  <a:gradFill>
                    <a:gsLst>
                      <a:gs pos="25000">
                        <a:srgbClr val="CEB966">
                          <a:shade val="25000"/>
                          <a:satMod val="190000"/>
                        </a:srgbClr>
                      </a:gs>
                      <a:gs pos="80000">
                        <a:srgbClr val="CEB96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endParaRPr kumimoji="0" lang="ru-RU" sz="1800" b="1" i="0" u="none" strike="noStrike" kern="1200" cap="none" spc="0" normalizeH="0" baseline="0" noProof="0" dirty="0">
              <a:ln w="31550" cmpd="sng">
                <a:gradFill>
                  <a:gsLst>
                    <a:gs pos="25000">
                      <a:srgbClr val="CEB966">
                        <a:shade val="25000"/>
                        <a:satMod val="190000"/>
                      </a:srgbClr>
                    </a:gs>
                    <a:gs pos="80000">
                      <a:srgbClr val="CEB966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Группа 3">
            <a:extLst>
              <a:ext uri="{FF2B5EF4-FFF2-40B4-BE49-F238E27FC236}">
                <a16:creationId xmlns:a16="http://schemas.microsoft.com/office/drawing/2014/main" id="{BD8DF622-C28F-9D1A-89E9-63770C09BD56}"/>
              </a:ext>
            </a:extLst>
          </p:cNvPr>
          <p:cNvGrpSpPr/>
          <p:nvPr/>
        </p:nvGrpSpPr>
        <p:grpSpPr>
          <a:xfrm>
            <a:off x="3905846" y="135947"/>
            <a:ext cx="8502245" cy="2900517"/>
            <a:chOff x="1577160" y="266337"/>
            <a:chExt cx="8502245" cy="5203575"/>
          </a:xfrm>
        </p:grpSpPr>
        <p:sp>
          <p:nvSpPr>
            <p:cNvPr id="10" name="Прямоугольник 2">
              <a:extLst>
                <a:ext uri="{FF2B5EF4-FFF2-40B4-BE49-F238E27FC236}">
                  <a16:creationId xmlns:a16="http://schemas.microsoft.com/office/drawing/2014/main" id="{C7C649FC-7B42-C76C-3F12-4AE8CC004CD7}"/>
                </a:ext>
              </a:extLst>
            </p:cNvPr>
            <p:cNvSpPr/>
            <p:nvPr/>
          </p:nvSpPr>
          <p:spPr>
            <a:xfrm>
              <a:off x="1822096" y="266337"/>
              <a:ext cx="8257309" cy="65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b="1" dirty="0">
                <a:ln w="31550" cmpd="sng">
                  <a:gradFill>
                    <a:gsLst>
                      <a:gs pos="25000">
                        <a:srgbClr val="CEB966">
                          <a:shade val="25000"/>
                          <a:satMod val="190000"/>
                        </a:srgbClr>
                      </a:gs>
                      <a:gs pos="80000">
                        <a:srgbClr val="CEB96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prstClr val="black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endParaRPr>
            </a:p>
          </p:txBody>
        </p:sp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BCF9DBC3-BFA1-9938-DDC7-B365F850E7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7160" y="2874870"/>
              <a:ext cx="7145768" cy="259504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78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1295280" y="982080"/>
            <a:ext cx="9600480" cy="13032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/>
            <a:r>
              <a:rPr lang="uk-UA" sz="36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Педагогічна діяльність в умовах карантину.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9" name="Рисунок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280" y="1866240"/>
            <a:ext cx="3451320" cy="4571280"/>
          </a:xfrm>
          <a:prstGeom prst="rect">
            <a:avLst/>
          </a:prstGeom>
        </p:spPr>
      </p:pic>
      <p:pic>
        <p:nvPicPr>
          <p:cNvPr id="110" name="Рисунок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860" y="1866240"/>
            <a:ext cx="3451320" cy="4571280"/>
          </a:xfrm>
          <a:prstGeom prst="rect">
            <a:avLst/>
          </a:prstGeom>
        </p:spPr>
      </p:pic>
      <p:pic>
        <p:nvPicPr>
          <p:cNvPr id="114" name="Рисунок 6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440" y="1866241"/>
            <a:ext cx="4261320" cy="2263308"/>
          </a:xfrm>
          <a:prstGeom prst="rect">
            <a:avLst/>
          </a:prstGeom>
        </p:spPr>
      </p:pic>
      <p:pic>
        <p:nvPicPr>
          <p:cNvPr id="112" name="Рисунок 2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1889" y="4151880"/>
            <a:ext cx="2703871" cy="21529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ustomShape 1"/>
          <p:cNvSpPr/>
          <p:nvPr/>
        </p:nvSpPr>
        <p:spPr>
          <a:xfrm>
            <a:off x="1295280" y="982080"/>
            <a:ext cx="9600480" cy="13032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/>
            <a:r>
              <a:rPr lang="uk-UA" sz="36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Тиждень творчості. Веселі перерви.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8" name="Рисунок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304" y="2444760"/>
            <a:ext cx="3689976" cy="3863664"/>
          </a:xfrm>
          <a:prstGeom prst="rect">
            <a:avLst/>
          </a:prstGeom>
        </p:spPr>
      </p:pic>
      <p:pic>
        <p:nvPicPr>
          <p:cNvPr id="99" name="Рисунок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6124" y="2444760"/>
            <a:ext cx="3183480" cy="3863664"/>
          </a:xfrm>
          <a:prstGeom prst="rect">
            <a:avLst/>
          </a:prstGeom>
        </p:spPr>
      </p:pic>
      <p:pic>
        <p:nvPicPr>
          <p:cNvPr id="100" name="Рисунок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6448" y="2362464"/>
            <a:ext cx="3406248" cy="39459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1120" y="475920"/>
            <a:ext cx="3918240" cy="3250506"/>
          </a:xfrm>
          <a:prstGeom prst="rect">
            <a:avLst/>
          </a:prstGeom>
        </p:spPr>
      </p:pic>
      <p:pic>
        <p:nvPicPr>
          <p:cNvPr id="102" name="Рисунок 4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2880" y="475920"/>
            <a:ext cx="3918240" cy="3250506"/>
          </a:xfrm>
          <a:prstGeom prst="rect">
            <a:avLst/>
          </a:prstGeom>
        </p:spPr>
      </p:pic>
      <p:pic>
        <p:nvPicPr>
          <p:cNvPr id="103" name="Рисунок 6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040" y="475920"/>
            <a:ext cx="3302280" cy="3250506"/>
          </a:xfrm>
          <a:prstGeom prst="rect">
            <a:avLst/>
          </a:prstGeom>
        </p:spPr>
      </p:pic>
      <p:pic>
        <p:nvPicPr>
          <p:cNvPr id="105" name="Рисунок 4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039" y="3648960"/>
            <a:ext cx="3302279" cy="2733120"/>
          </a:xfrm>
          <a:prstGeom prst="rect">
            <a:avLst/>
          </a:prstGeom>
        </p:spPr>
      </p:pic>
      <p:pic>
        <p:nvPicPr>
          <p:cNvPr id="107" name="Рисунок 8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2878" y="3726425"/>
            <a:ext cx="3408120" cy="2655654"/>
          </a:xfrm>
          <a:prstGeom prst="rect">
            <a:avLst/>
          </a:prstGeom>
        </p:spPr>
      </p:pic>
      <p:pic>
        <p:nvPicPr>
          <p:cNvPr id="106" name="Рисунок 6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0998" y="3726425"/>
            <a:ext cx="4428362" cy="265565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ustomShape 1"/>
          <p:cNvSpPr/>
          <p:nvPr/>
        </p:nvSpPr>
        <p:spPr>
          <a:xfrm>
            <a:off x="1295280" y="982080"/>
            <a:ext cx="9600480" cy="13032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Garamond"/>
              </a:rPr>
              <a:t>Уроки з української мови та літератури          у 8 класі.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9" name="Рисунок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400" y="2286000"/>
            <a:ext cx="3482280" cy="4076640"/>
          </a:xfrm>
          <a:prstGeom prst="rect">
            <a:avLst/>
          </a:prstGeom>
        </p:spPr>
      </p:pic>
      <p:pic>
        <p:nvPicPr>
          <p:cNvPr id="200" name="Рисунок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2360" y="2279160"/>
            <a:ext cx="4070160" cy="4076640"/>
          </a:xfrm>
          <a:prstGeom prst="rect">
            <a:avLst/>
          </a:prstGeom>
        </p:spPr>
      </p:pic>
      <p:pic>
        <p:nvPicPr>
          <p:cNvPr id="201" name="Рисунок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7360" y="2279160"/>
            <a:ext cx="3351960" cy="408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82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760" y="485280"/>
            <a:ext cx="2571120" cy="4300560"/>
          </a:xfrm>
          <a:prstGeom prst="rect">
            <a:avLst/>
          </a:prstGeom>
        </p:spPr>
      </p:pic>
      <p:pic>
        <p:nvPicPr>
          <p:cNvPr id="207" name="Рисунок 4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8800" y="1278360"/>
            <a:ext cx="2571120" cy="4300560"/>
          </a:xfrm>
          <a:prstGeom prst="rect">
            <a:avLst/>
          </a:prstGeom>
        </p:spPr>
      </p:pic>
      <p:pic>
        <p:nvPicPr>
          <p:cNvPr id="208" name="Рисунок 6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480" y="2229840"/>
            <a:ext cx="2571120" cy="4142160"/>
          </a:xfrm>
          <a:prstGeom prst="rect">
            <a:avLst/>
          </a:prstGeom>
        </p:spPr>
      </p:pic>
      <p:pic>
        <p:nvPicPr>
          <p:cNvPr id="209" name="Рисунок 8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7720" y="485280"/>
            <a:ext cx="3032280" cy="571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00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CustomShape 1"/>
          <p:cNvSpPr/>
          <p:nvPr/>
        </p:nvSpPr>
        <p:spPr>
          <a:xfrm>
            <a:off x="1295280" y="982080"/>
            <a:ext cx="9600480" cy="13032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Garamond"/>
              </a:rPr>
              <a:t>Урок на тему:« Граматична основа речення».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11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8840" y="2435400"/>
            <a:ext cx="3846240" cy="3863520"/>
          </a:xfrm>
          <a:prstGeom prst="rect">
            <a:avLst/>
          </a:prstGeom>
        </p:spPr>
      </p:pic>
      <p:pic>
        <p:nvPicPr>
          <p:cNvPr id="212" name="Рисунок 3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9920" y="2435400"/>
            <a:ext cx="3153600" cy="3946680"/>
          </a:xfrm>
          <a:prstGeom prst="rect">
            <a:avLst/>
          </a:prstGeom>
        </p:spPr>
      </p:pic>
      <p:pic>
        <p:nvPicPr>
          <p:cNvPr id="213" name="Рисунок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03976" y="2435400"/>
            <a:ext cx="3507048" cy="394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426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Рисунок 1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440" y="494280"/>
            <a:ext cx="3358800" cy="2836080"/>
          </a:xfrm>
          <a:prstGeom prst="rect">
            <a:avLst/>
          </a:prstGeom>
        </p:spPr>
      </p:pic>
      <p:pic>
        <p:nvPicPr>
          <p:cNvPr id="215" name="Рисунок 3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2280" y="494280"/>
            <a:ext cx="3084840" cy="2761200"/>
          </a:xfrm>
          <a:prstGeom prst="rect">
            <a:avLst/>
          </a:prstGeom>
        </p:spPr>
      </p:pic>
      <p:pic>
        <p:nvPicPr>
          <p:cNvPr id="216" name="Рисунок 5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5760" y="480600"/>
            <a:ext cx="4282200" cy="2761200"/>
          </a:xfrm>
          <a:prstGeom prst="rect">
            <a:avLst/>
          </a:prstGeom>
        </p:spPr>
      </p:pic>
      <p:pic>
        <p:nvPicPr>
          <p:cNvPr id="217" name="Рисунок 7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5960" y="3331080"/>
            <a:ext cx="4061160" cy="3045600"/>
          </a:xfrm>
          <a:prstGeom prst="rect">
            <a:avLst/>
          </a:prstGeom>
        </p:spPr>
      </p:pic>
      <p:pic>
        <p:nvPicPr>
          <p:cNvPr id="218" name="Рисунок 9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280" y="3353760"/>
            <a:ext cx="3716280" cy="3022560"/>
          </a:xfrm>
          <a:prstGeom prst="rect">
            <a:avLst/>
          </a:prstGeom>
        </p:spPr>
      </p:pic>
      <p:pic>
        <p:nvPicPr>
          <p:cNvPr id="219" name="Рисунок 11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4560" y="3409920"/>
            <a:ext cx="2957040" cy="291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683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CustomShape 1"/>
          <p:cNvSpPr/>
          <p:nvPr/>
        </p:nvSpPr>
        <p:spPr>
          <a:xfrm>
            <a:off x="1295280" y="982080"/>
            <a:ext cx="9600480" cy="364939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Урок з української мови на тему:  “Текст. Структура тексту”.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4" name="Рисунок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00" y="1347019"/>
            <a:ext cx="4020480" cy="2674375"/>
          </a:xfrm>
          <a:prstGeom prst="rect">
            <a:avLst/>
          </a:prstGeom>
        </p:spPr>
      </p:pic>
      <p:pic>
        <p:nvPicPr>
          <p:cNvPr id="225" name="Рисунок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850" y="1366683"/>
            <a:ext cx="2810520" cy="2674375"/>
          </a:xfrm>
          <a:prstGeom prst="rect">
            <a:avLst/>
          </a:prstGeom>
        </p:spPr>
      </p:pic>
      <p:pic>
        <p:nvPicPr>
          <p:cNvPr id="226" name="Рисунок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1480" y="1347019"/>
            <a:ext cx="4228560" cy="2674375"/>
          </a:xfrm>
          <a:prstGeom prst="rect">
            <a:avLst/>
          </a:prstGeom>
        </p:spPr>
      </p:pic>
      <p:pic>
        <p:nvPicPr>
          <p:cNvPr id="228" name="Рисунок 4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5900" y="3129213"/>
            <a:ext cx="2558880" cy="3281419"/>
          </a:xfrm>
          <a:prstGeom prst="rect">
            <a:avLst/>
          </a:prstGeom>
        </p:spPr>
      </p:pic>
      <p:pic>
        <p:nvPicPr>
          <p:cNvPr id="229" name="Рисунок 6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1480" y="4021394"/>
            <a:ext cx="3127680" cy="2389238"/>
          </a:xfrm>
          <a:prstGeom prst="rect">
            <a:avLst/>
          </a:prstGeom>
        </p:spPr>
      </p:pic>
      <p:pic>
        <p:nvPicPr>
          <p:cNvPr id="227" name="Рисунок 2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60" y="4021394"/>
            <a:ext cx="2997000" cy="2389238"/>
          </a:xfrm>
          <a:prstGeom prst="rect">
            <a:avLst/>
          </a:prstGeom>
        </p:spPr>
      </p:pic>
      <p:pic>
        <p:nvPicPr>
          <p:cNvPr id="230" name="Рисунок 8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280" y="4021394"/>
            <a:ext cx="2428200" cy="236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48405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>
            <a:off x="1295280" y="982080"/>
            <a:ext cx="9600480" cy="13032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/>
            <a:r>
              <a:rPr lang="uk-UA" sz="36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Відкритий урок з української літератури у 9 класі на тему: « Леся Українка – гордість України».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4" name="Рисунок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880" y="2592000"/>
            <a:ext cx="3774960" cy="3836160"/>
          </a:xfrm>
          <a:prstGeom prst="rect">
            <a:avLst/>
          </a:prstGeom>
        </p:spPr>
      </p:pic>
      <p:pic>
        <p:nvPicPr>
          <p:cNvPr id="135" name="Рисунок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3520" y="2592000"/>
            <a:ext cx="3230640" cy="3836160"/>
          </a:xfrm>
          <a:prstGeom prst="rect">
            <a:avLst/>
          </a:prstGeom>
        </p:spPr>
      </p:pic>
      <p:pic>
        <p:nvPicPr>
          <p:cNvPr id="136" name="Рисунок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200" y="2592000"/>
            <a:ext cx="3684960" cy="3836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798619" cy="3848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03914" y="188641"/>
            <a:ext cx="5112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prstClr val="black"/>
                </a:solidFill>
                <a:latin typeface="Bookman Old Style" pitchFamily="18" charset="0"/>
              </a:rPr>
              <a:t>Загальні відомості</a:t>
            </a:r>
            <a:endParaRPr lang="ru-RU" sz="3600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4892" y="769635"/>
            <a:ext cx="11752028" cy="500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182880">
              <a:spcBef>
                <a:spcPct val="20000"/>
              </a:spcBef>
              <a:spcAft>
                <a:spcPts val="300"/>
              </a:spcAft>
              <a:buClr>
                <a:srgbClr val="A379BB">
                  <a:lumMod val="75000"/>
                </a:srgbClr>
              </a:buClr>
              <a:buSzPct val="130000"/>
              <a:buFont typeface="Wingdings" pitchFamily="2" charset="2"/>
              <a:buChar char="ü"/>
            </a:pPr>
            <a:r>
              <a:rPr lang="uk-UA" b="1" dirty="0">
                <a:solidFill>
                  <a:prstClr val="black"/>
                </a:solidFill>
                <a:latin typeface="Bookman Old Style" pitchFamily="18" charset="0"/>
              </a:rPr>
              <a:t>    </a:t>
            </a:r>
            <a:r>
              <a:rPr lang="uk-UA" b="1" dirty="0">
                <a:latin typeface="Bookman Old Style" pitchFamily="18" charset="0"/>
              </a:rPr>
              <a:t>                               Дата народження – 08.09.1981 р.</a:t>
            </a:r>
          </a:p>
          <a:p>
            <a:pPr marL="228600" indent="-182880">
              <a:spcBef>
                <a:spcPct val="20000"/>
              </a:spcBef>
              <a:spcAft>
                <a:spcPts val="300"/>
              </a:spcAft>
              <a:buClr>
                <a:srgbClr val="A379BB">
                  <a:lumMod val="75000"/>
                </a:srgbClr>
              </a:buClr>
              <a:buSzPct val="130000"/>
              <a:buFont typeface="Wingdings" pitchFamily="2" charset="2"/>
              <a:buChar char="ü"/>
            </a:pPr>
            <a:r>
              <a:rPr lang="uk-UA" b="1" dirty="0">
                <a:solidFill>
                  <a:srgbClr val="FF0000"/>
                </a:solidFill>
                <a:latin typeface="Bookman Old Style" pitchFamily="18" charset="0"/>
              </a:rPr>
              <a:t>Освіта</a:t>
            </a:r>
            <a:r>
              <a:rPr lang="uk-UA" b="1" dirty="0">
                <a:latin typeface="Bookman Old Style" pitchFamily="18" charset="0"/>
              </a:rPr>
              <a:t> – вища. Ніжинський державний університет імені Миколи Гоголя(1998-2003рр.) </a:t>
            </a:r>
          </a:p>
          <a:p>
            <a:pPr marL="228600" indent="-182880">
              <a:spcBef>
                <a:spcPct val="20000"/>
              </a:spcBef>
              <a:spcAft>
                <a:spcPts val="300"/>
              </a:spcAft>
              <a:buClr>
                <a:srgbClr val="A379BB">
                  <a:lumMod val="75000"/>
                </a:srgbClr>
              </a:buClr>
              <a:buSzPct val="130000"/>
              <a:buFont typeface="Wingdings" pitchFamily="2" charset="2"/>
              <a:buChar char="ü"/>
            </a:pPr>
            <a:r>
              <a:rPr lang="uk-UA" b="1" dirty="0">
                <a:latin typeface="Bookman Old Style" pitchFamily="18" charset="0"/>
              </a:rPr>
              <a:t>Спеціальність – “ Педагогіка і методика середньої освіти. Українська мова та література. Художня культура ”</a:t>
            </a:r>
          </a:p>
          <a:p>
            <a:pPr marL="228600" indent="-182880">
              <a:spcBef>
                <a:spcPct val="20000"/>
              </a:spcBef>
              <a:spcAft>
                <a:spcPts val="300"/>
              </a:spcAft>
              <a:buClr>
                <a:srgbClr val="A379BB">
                  <a:lumMod val="75000"/>
                </a:srgbClr>
              </a:buClr>
              <a:buSzPct val="130000"/>
              <a:buFont typeface="Wingdings" pitchFamily="2" charset="2"/>
              <a:buChar char="ü"/>
            </a:pPr>
            <a:r>
              <a:rPr lang="uk-UA" b="1" dirty="0">
                <a:latin typeface="Bookman Old Style" pitchFamily="18" charset="0"/>
              </a:rPr>
              <a:t>Національний педагогічний університет імені М.П.Драгоманова(бакалавр,30.06.2020р.) </a:t>
            </a:r>
          </a:p>
          <a:p>
            <a:pPr marL="228600" indent="-182880">
              <a:spcBef>
                <a:spcPct val="20000"/>
              </a:spcBef>
              <a:spcAft>
                <a:spcPts val="300"/>
              </a:spcAft>
              <a:buClr>
                <a:srgbClr val="A379BB">
                  <a:lumMod val="75000"/>
                </a:srgbClr>
              </a:buClr>
              <a:buSzPct val="130000"/>
              <a:buFont typeface="Wingdings" pitchFamily="2" charset="2"/>
              <a:buChar char="ü"/>
            </a:pPr>
            <a:r>
              <a:rPr lang="uk-UA" b="1" dirty="0">
                <a:latin typeface="Bookman Old Style" pitchFamily="18" charset="0"/>
              </a:rPr>
              <a:t>Спеціальність- Спеціальна освіта. </a:t>
            </a:r>
            <a:r>
              <a:rPr lang="uk-UA" b="1" dirty="0" err="1">
                <a:latin typeface="Bookman Old Style" pitchFamily="18" charset="0"/>
              </a:rPr>
              <a:t>Олігофренопедагогіка</a:t>
            </a:r>
            <a:endParaRPr lang="uk-UA" b="1" dirty="0">
              <a:latin typeface="Bookman Old Style" pitchFamily="18" charset="0"/>
            </a:endParaRP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A379BB">
                  <a:lumMod val="75000"/>
                </a:srgbClr>
              </a:buClr>
              <a:buSzPct val="130000"/>
              <a:buFont typeface="Wingdings" pitchFamily="2" charset="2"/>
              <a:buChar char="ü"/>
            </a:pPr>
            <a:r>
              <a:rPr lang="uk-UA" b="1" dirty="0">
                <a:latin typeface="Bookman Old Style" pitchFamily="18" charset="0"/>
              </a:rPr>
              <a:t>Національний педагогічний університет імені </a:t>
            </a:r>
            <a:r>
              <a:rPr lang="uk-UA" b="1" dirty="0" err="1">
                <a:latin typeface="Bookman Old Style" pitchFamily="18" charset="0"/>
              </a:rPr>
              <a:t>М.П.Драгоманова</a:t>
            </a:r>
            <a:r>
              <a:rPr lang="uk-UA" b="1" dirty="0">
                <a:latin typeface="Bookman Old Style" pitchFamily="18" charset="0"/>
              </a:rPr>
              <a:t> (магістр,31.12.21 р.) </a:t>
            </a:r>
          </a:p>
          <a:p>
            <a:pPr marL="228600" indent="-182880">
              <a:spcBef>
                <a:spcPct val="20000"/>
              </a:spcBef>
              <a:spcAft>
                <a:spcPts val="300"/>
              </a:spcAft>
              <a:buClr>
                <a:srgbClr val="A379BB">
                  <a:lumMod val="75000"/>
                </a:srgbClr>
              </a:buClr>
              <a:buSzPct val="130000"/>
              <a:buFont typeface="Wingdings" pitchFamily="2" charset="2"/>
              <a:buChar char="ü"/>
            </a:pPr>
            <a:r>
              <a:rPr lang="uk-UA" b="1" dirty="0">
                <a:solidFill>
                  <a:srgbClr val="FF0000"/>
                </a:solidFill>
                <a:latin typeface="Bookman Old Style" pitchFamily="18" charset="0"/>
              </a:rPr>
              <a:t>Кваліфікація </a:t>
            </a:r>
            <a:r>
              <a:rPr lang="uk-UA" b="1" dirty="0">
                <a:solidFill>
                  <a:prstClr val="black"/>
                </a:solidFill>
                <a:latin typeface="Bookman Old Style" pitchFamily="18" charset="0"/>
              </a:rPr>
              <a:t>– вчитель української мови і літератури, зарубіжної літератури та художньої культури, вчитель – дефектолог.</a:t>
            </a:r>
          </a:p>
          <a:p>
            <a:pPr marL="228600" indent="-182880">
              <a:spcBef>
                <a:spcPct val="20000"/>
              </a:spcBef>
              <a:spcAft>
                <a:spcPts val="300"/>
              </a:spcAft>
              <a:buClr>
                <a:srgbClr val="A379BB">
                  <a:lumMod val="75000"/>
                </a:srgbClr>
              </a:buClr>
              <a:buSzPct val="130000"/>
              <a:buFont typeface="Wingdings" pitchFamily="2" charset="2"/>
              <a:buChar char="ü"/>
            </a:pPr>
            <a:r>
              <a:rPr lang="uk-UA" b="1" dirty="0">
                <a:solidFill>
                  <a:prstClr val="black"/>
                </a:solidFill>
                <a:latin typeface="Bookman Old Style" pitchFamily="18" charset="0"/>
              </a:rPr>
              <a:t>Загальний стаж роботи – 22 роки 6 місяців</a:t>
            </a:r>
          </a:p>
          <a:p>
            <a:pPr marL="228600" indent="-182880">
              <a:spcBef>
                <a:spcPct val="20000"/>
              </a:spcBef>
              <a:spcAft>
                <a:spcPts val="300"/>
              </a:spcAft>
              <a:buClr>
                <a:srgbClr val="A379BB">
                  <a:lumMod val="75000"/>
                </a:srgbClr>
              </a:buClr>
              <a:buSzPct val="130000"/>
              <a:buFont typeface="Wingdings" pitchFamily="2" charset="2"/>
              <a:buChar char="ü"/>
            </a:pPr>
            <a:r>
              <a:rPr lang="uk-UA" b="1" dirty="0">
                <a:solidFill>
                  <a:srgbClr val="FF0000"/>
                </a:solidFill>
                <a:latin typeface="Bookman Old Style" pitchFamily="18" charset="0"/>
              </a:rPr>
              <a:t>Посада</a:t>
            </a:r>
            <a:r>
              <a:rPr lang="uk-UA" b="1" dirty="0">
                <a:solidFill>
                  <a:prstClr val="black"/>
                </a:solidFill>
                <a:latin typeface="Bookman Old Style" pitchFamily="18" charset="0"/>
              </a:rPr>
              <a:t> – вчитель української мови і літератури, вчитель - дефектолог</a:t>
            </a:r>
          </a:p>
          <a:p>
            <a:pPr marL="228600" indent="-182880">
              <a:spcBef>
                <a:spcPct val="20000"/>
              </a:spcBef>
              <a:spcAft>
                <a:spcPts val="300"/>
              </a:spcAft>
              <a:buClr>
                <a:srgbClr val="A379BB">
                  <a:lumMod val="75000"/>
                </a:srgbClr>
              </a:buClr>
              <a:buSzPct val="130000"/>
              <a:buFont typeface="Wingdings" pitchFamily="2" charset="2"/>
              <a:buChar char="ü"/>
            </a:pPr>
            <a:r>
              <a:rPr lang="uk-UA" b="1" dirty="0">
                <a:solidFill>
                  <a:srgbClr val="FF0000"/>
                </a:solidFill>
                <a:latin typeface="Bookman Old Style" pitchFamily="18" charset="0"/>
              </a:rPr>
              <a:t>Стаж</a:t>
            </a:r>
            <a:r>
              <a:rPr lang="uk-UA" b="1" dirty="0">
                <a:solidFill>
                  <a:prstClr val="black"/>
                </a:solidFill>
                <a:latin typeface="Bookman Old Style" pitchFamily="18" charset="0"/>
              </a:rPr>
              <a:t> </a:t>
            </a:r>
            <a:r>
              <a:rPr lang="uk-UA" b="1" dirty="0">
                <a:solidFill>
                  <a:srgbClr val="FF0000"/>
                </a:solidFill>
                <a:latin typeface="Bookman Old Style" pitchFamily="18" charset="0"/>
              </a:rPr>
              <a:t>роботи в спеціальній школі №8 </a:t>
            </a:r>
            <a:r>
              <a:rPr lang="uk-UA" b="1" dirty="0">
                <a:solidFill>
                  <a:prstClr val="black"/>
                </a:solidFill>
                <a:latin typeface="Bookman Old Style" pitchFamily="18" charset="0"/>
              </a:rPr>
              <a:t>– 21</a:t>
            </a:r>
            <a:r>
              <a:rPr lang="en-US" b="1" dirty="0">
                <a:solidFill>
                  <a:prstClr val="black"/>
                </a:solidFill>
                <a:latin typeface="Bookman Old Style" pitchFamily="18" charset="0"/>
              </a:rPr>
              <a:t> </a:t>
            </a:r>
            <a:r>
              <a:rPr lang="uk-UA" b="1" dirty="0">
                <a:solidFill>
                  <a:prstClr val="black"/>
                </a:solidFill>
                <a:latin typeface="Bookman Old Style" pitchFamily="18" charset="0"/>
              </a:rPr>
              <a:t>рік 6 місяців.</a:t>
            </a:r>
          </a:p>
          <a:p>
            <a:pPr marL="228600" indent="-182880">
              <a:spcBef>
                <a:spcPct val="20000"/>
              </a:spcBef>
              <a:spcAft>
                <a:spcPts val="300"/>
              </a:spcAft>
              <a:buClr>
                <a:srgbClr val="A379BB">
                  <a:lumMod val="75000"/>
                </a:srgbClr>
              </a:buClr>
              <a:buSzPct val="130000"/>
              <a:buFont typeface="Wingdings" pitchFamily="2" charset="2"/>
              <a:buChar char="ü"/>
            </a:pPr>
            <a:r>
              <a:rPr lang="uk-UA" b="1" dirty="0">
                <a:solidFill>
                  <a:srgbClr val="FF0000"/>
                </a:solidFill>
                <a:latin typeface="Bookman Old Style" pitchFamily="18" charset="0"/>
              </a:rPr>
              <a:t>Категорія </a:t>
            </a:r>
            <a:r>
              <a:rPr lang="uk-UA" b="1" dirty="0">
                <a:solidFill>
                  <a:prstClr val="black"/>
                </a:solidFill>
                <a:latin typeface="Bookman Old Style" pitchFamily="18" charset="0"/>
              </a:rPr>
              <a:t> -  «Вища категорія» </a:t>
            </a:r>
          </a:p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A379BB">
                  <a:lumMod val="75000"/>
                </a:srgbClr>
              </a:buClr>
              <a:buSzPct val="130000"/>
            </a:pPr>
            <a:endParaRPr lang="uk-UA" b="1" dirty="0">
              <a:solidFill>
                <a:prstClr val="black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09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1295280" y="982080"/>
            <a:ext cx="9600480" cy="1303200"/>
          </a:xfrm>
          <a:prstGeom prst="rect">
            <a:avLst/>
          </a:prstGeom>
        </p:spPr>
      </p:sp>
      <p:pic>
        <p:nvPicPr>
          <p:cNvPr id="138" name="Рисунок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0736" y="640296"/>
            <a:ext cx="2966040" cy="1886594"/>
          </a:xfrm>
          <a:prstGeom prst="rect">
            <a:avLst/>
          </a:prstGeom>
        </p:spPr>
      </p:pic>
      <p:pic>
        <p:nvPicPr>
          <p:cNvPr id="139" name="Рисунок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272" y="640296"/>
            <a:ext cx="3779136" cy="3167299"/>
          </a:xfrm>
          <a:prstGeom prst="rect">
            <a:avLst/>
          </a:prstGeom>
        </p:spPr>
      </p:pic>
      <p:pic>
        <p:nvPicPr>
          <p:cNvPr id="140" name="Рисунок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1488" y="618120"/>
            <a:ext cx="4033872" cy="3167299"/>
          </a:xfrm>
          <a:prstGeom prst="rect">
            <a:avLst/>
          </a:prstGeom>
        </p:spPr>
      </p:pic>
      <p:pic>
        <p:nvPicPr>
          <p:cNvPr id="142" name="Рисунок 5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0736" y="2649240"/>
            <a:ext cx="2889936" cy="3515868"/>
          </a:xfrm>
          <a:prstGeom prst="rect">
            <a:avLst/>
          </a:prstGeom>
        </p:spPr>
      </p:pic>
      <p:pic>
        <p:nvPicPr>
          <p:cNvPr id="141" name="Рисунок 3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1489" y="3913333"/>
            <a:ext cx="3998354" cy="2326547"/>
          </a:xfrm>
          <a:prstGeom prst="rect">
            <a:avLst/>
          </a:prstGeom>
        </p:spPr>
      </p:pic>
      <p:pic>
        <p:nvPicPr>
          <p:cNvPr id="143" name="Рисунок 7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272" y="3807595"/>
            <a:ext cx="3779136" cy="24322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CustomShape 1"/>
          <p:cNvSpPr/>
          <p:nvPr/>
        </p:nvSpPr>
        <p:spPr>
          <a:xfrm>
            <a:off x="1295280" y="982080"/>
            <a:ext cx="9600480" cy="13032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/>
            <a:r>
              <a:rPr lang="uk-UA" sz="36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Відкритий урок з української мови у 9 класі на тему: « Види речень за метою висловлювання».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1" name="Рисунок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760" y="2444760"/>
            <a:ext cx="3314520" cy="3974040"/>
          </a:xfrm>
          <a:prstGeom prst="rect">
            <a:avLst/>
          </a:prstGeom>
        </p:spPr>
      </p:pic>
      <p:pic>
        <p:nvPicPr>
          <p:cNvPr id="152" name="Рисунок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0520" y="2444760"/>
            <a:ext cx="3759120" cy="3974040"/>
          </a:xfrm>
          <a:prstGeom prst="rect">
            <a:avLst/>
          </a:prstGeom>
        </p:spPr>
      </p:pic>
      <p:pic>
        <p:nvPicPr>
          <p:cNvPr id="153" name="Рисунок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3840" y="2592000"/>
            <a:ext cx="3759120" cy="38268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Рисунок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040" y="1352880"/>
            <a:ext cx="2847960" cy="5028480"/>
          </a:xfrm>
          <a:prstGeom prst="rect">
            <a:avLst/>
          </a:prstGeom>
        </p:spPr>
      </p:pic>
      <p:pic>
        <p:nvPicPr>
          <p:cNvPr id="155" name="Рисунок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8440" y="475920"/>
            <a:ext cx="2959920" cy="4673880"/>
          </a:xfrm>
          <a:prstGeom prst="rect">
            <a:avLst/>
          </a:prstGeom>
        </p:spPr>
      </p:pic>
      <p:pic>
        <p:nvPicPr>
          <p:cNvPr id="156" name="Рисунок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3729" y="475919"/>
            <a:ext cx="3053725" cy="3751951"/>
          </a:xfrm>
          <a:prstGeom prst="rect">
            <a:avLst/>
          </a:prstGeom>
        </p:spPr>
      </p:pic>
      <p:pic>
        <p:nvPicPr>
          <p:cNvPr id="157" name="Рисунок 9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4882" y="475920"/>
            <a:ext cx="3246120" cy="365688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B03EF32-11B7-CDD1-F42D-A81E6C68D95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1000" y="4158823"/>
            <a:ext cx="3192433" cy="22225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4D75E1-EBA2-40EE-A8F1-DE2BCD9956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7454" y="4132800"/>
            <a:ext cx="2510819" cy="22485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11B946-D294-408C-9B32-85588B1C14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02" y="603504"/>
            <a:ext cx="3470910" cy="564184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EA7D98-8F6D-47E9-AB8A-AFEA892483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0184" y="594360"/>
            <a:ext cx="3236214" cy="56509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4D7C76-EF8C-4505-AA7F-89EF4683BF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392" y="594360"/>
            <a:ext cx="3922776" cy="566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0467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CustomShape 1"/>
          <p:cNvSpPr/>
          <p:nvPr/>
        </p:nvSpPr>
        <p:spPr>
          <a:xfrm>
            <a:off x="1295280" y="982080"/>
            <a:ext cx="9600480" cy="1706256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/>
            <a:r>
              <a:rPr lang="uk-UA" sz="32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Відкритий урок з української мови у 9 класі на тему: « Узагальнення знань про іменник».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628234-5249-44BA-B9AC-8AB4EFE074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179" y="2460290"/>
            <a:ext cx="3667021" cy="373269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87A53D-7A7B-41A4-8C87-AFCB3DD0F4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8145" y="2441170"/>
            <a:ext cx="3952008" cy="37656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868C48-8DE3-4C96-88FD-DE9A019FB2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5964" y="2452254"/>
            <a:ext cx="2939450" cy="372687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718FE7-71DF-4D01-9501-5DE68D7976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3064" y="653795"/>
            <a:ext cx="3035808" cy="558074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C7E2E16-C01F-41B5-A784-99458E635E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45" y="678873"/>
            <a:ext cx="3893622" cy="554181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7F0137-27EF-44C7-9EB2-D7F1B959E7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6172" y="678873"/>
            <a:ext cx="4095750" cy="561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0587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39097" y="982080"/>
            <a:ext cx="10256663" cy="1303920"/>
          </a:xfrm>
        </p:spPr>
        <p:txBody>
          <a:bodyPr/>
          <a:lstStyle/>
          <a:p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Тиждень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українсько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ї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мови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5D9218-A2A0-B835-1B3B-11FA938552A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2709" y="452284"/>
            <a:ext cx="5985387" cy="592885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F317D70-2053-9E19-F4CA-8078B6A52F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44" y="1946787"/>
            <a:ext cx="5288256" cy="445892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242954-EB09-0A46-AEE0-DDFC406ECC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403123"/>
            <a:ext cx="5611760" cy="601734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3723CE-373D-6382-BE7F-28F35B8B22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071" y="403123"/>
            <a:ext cx="5601929" cy="601734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3394" y="982080"/>
            <a:ext cx="9922366" cy="1303920"/>
          </a:xfrm>
        </p:spPr>
        <p:txBody>
          <a:bodyPr/>
          <a:lstStyle/>
          <a:p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Цікаві перерви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4B956F-334A-6085-86DD-41547674AF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3742" y="437535"/>
            <a:ext cx="7855974" cy="589198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760EE1-DE8F-3CD7-F4EC-209A720ABA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284" y="1907459"/>
            <a:ext cx="3431458" cy="451300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4A4A66-79D2-90EA-DF60-CCA6B0E30E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444" y="412955"/>
            <a:ext cx="4345859" cy="30873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4271F8-9BED-3AA5-BDB9-390A932129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7136" y="412955"/>
            <a:ext cx="3224980" cy="308733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87DE2E4-B537-5245-6D2C-293A510E88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1949" y="412955"/>
            <a:ext cx="3598607" cy="308733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B86F43F-BC5C-38EA-B458-8B70B16B1F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444" y="3428999"/>
            <a:ext cx="4355692" cy="296565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F4C310B-127A-B297-6498-4B964098BE4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7304" y="3429000"/>
            <a:ext cx="3244646" cy="296565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9B410E-D2DD-DEA2-B8AD-867D7FCCCC0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1915" y="3428998"/>
            <a:ext cx="3678641" cy="29656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61590"/>
            <a:ext cx="3779837" cy="38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77710" y="1400002"/>
            <a:ext cx="68407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/>
              </a:rPr>
              <a:t> 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502520" y="-18582"/>
            <a:ext cx="10713788" cy="3866855"/>
            <a:chOff x="-1461519" y="420373"/>
            <a:chExt cx="10713788" cy="3866855"/>
          </a:xfrm>
        </p:grpSpPr>
        <p:sp>
          <p:nvSpPr>
            <p:cNvPr id="2" name="TextBox 1"/>
            <p:cNvSpPr txBox="1"/>
            <p:nvPr/>
          </p:nvSpPr>
          <p:spPr>
            <a:xfrm>
              <a:off x="1045664" y="476672"/>
              <a:ext cx="582713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54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/>
                </a:rPr>
                <a:t>Освіта  </a:t>
              </a:r>
              <a:endParaRPr lang="ru-RU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-1461519" y="1552159"/>
              <a:ext cx="581268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cs typeface="Aharoni" panose="02010803020104030203" pitchFamily="2" charset="-79"/>
                </a:rPr>
                <a:t>   Ніжинський державний педагогічний університет </a:t>
              </a:r>
            </a:p>
            <a:p>
              <a:r>
                <a:rPr lang="uk-UA" sz="24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cs typeface="Aharoni" panose="02010803020104030203" pitchFamily="2" charset="-79"/>
                </a:rPr>
                <a:t>імені Миколи Гоголя та </a:t>
              </a:r>
            </a:p>
            <a:p>
              <a:r>
                <a:rPr lang="uk-UA" sz="24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cs typeface="Aharoni" panose="02010803020104030203" pitchFamily="2" charset="-79"/>
                </a:rPr>
                <a:t>   Національний педагогічний </a:t>
              </a:r>
            </a:p>
            <a:p>
              <a:r>
                <a:rPr lang="uk-UA" sz="24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cs typeface="Aharoni" panose="02010803020104030203" pitchFamily="2" charset="-79"/>
                </a:rPr>
                <a:t>  університет імені М.П Драгоманова </a:t>
              </a:r>
              <a:endPara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Aharoni" panose="02010803020104030203" pitchFamily="2" charset="-79"/>
              </a:endParaRPr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3282133" y="420373"/>
              <a:ext cx="5970136" cy="3866855"/>
              <a:chOff x="3282133" y="420373"/>
              <a:chExt cx="5970136" cy="3866855"/>
            </a:xfrm>
          </p:grpSpPr>
          <p:pic>
            <p:nvPicPr>
              <p:cNvPr id="4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3282133" y="420373"/>
                <a:ext cx="3429024" cy="2511852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93018" y="1838957"/>
                <a:ext cx="3559251" cy="2448271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729514"/>
              </p:ext>
            </p:extLst>
          </p:nvPr>
        </p:nvGraphicFramePr>
        <p:xfrm>
          <a:off x="92075" y="92075"/>
          <a:ext cx="129698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Об’єкт оболонки Пакувальника" showAsIcon="1" r:id="rId5" imgW="1296360" imgH="438480" progId="Package">
                  <p:embed/>
                </p:oleObj>
              </mc:Choice>
              <mc:Fallback>
                <p:oleObj name="Об’єкт оболонки Пакувальника" showAsIcon="1" r:id="rId5" imgW="1296360" imgH="438480" progId="Package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" y="92075"/>
                        <a:ext cx="1296988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046410"/>
              </p:ext>
            </p:extLst>
          </p:nvPr>
        </p:nvGraphicFramePr>
        <p:xfrm>
          <a:off x="92075" y="92075"/>
          <a:ext cx="129698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Об’єкт оболонки Пакувальника" showAsIcon="1" r:id="rId7" imgW="1296360" imgH="438480" progId="Package">
                  <p:embed/>
                </p:oleObj>
              </mc:Choice>
              <mc:Fallback>
                <p:oleObj name="Об’єкт оболонки Пакувальника" showAsIcon="1" r:id="rId7" imgW="1296360" imgH="438480" progId="Package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" y="92075"/>
                        <a:ext cx="1296988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622" y="3538144"/>
            <a:ext cx="5160397" cy="33036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3641" y="3608734"/>
            <a:ext cx="6366832" cy="322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0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036" y="953505"/>
            <a:ext cx="11623964" cy="1303920"/>
          </a:xfrm>
        </p:spPr>
        <p:txBody>
          <a:bodyPr/>
          <a:lstStyle/>
          <a:p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Відкритий урок у 8-А та 8- Б класах на тему: “ Іменник як </a:t>
            </a:r>
            <a:br>
              <a:rPr lang="uk-UA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частина мови. Синтаксична роль та морфологічне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значення”</a:t>
            </a:r>
            <a:br>
              <a:rPr lang="uk-UA" sz="2800" b="1" dirty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59ECC8-F630-2B18-0A3D-D13929DEC0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036" y="1823884"/>
            <a:ext cx="6858000" cy="450809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FF6621-1679-6D67-63AD-07251F768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6036" y="3903406"/>
            <a:ext cx="4294015" cy="24285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92EAC3-D823-A104-DAEF-2177B237F4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6036" y="1823883"/>
            <a:ext cx="4294015" cy="253180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BC40CE-3B9C-3338-BCCC-7DD2259AB30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612" y="479322"/>
            <a:ext cx="3460955" cy="314878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3D7FBB-EEEF-D5B0-081B-8B7F878199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567" y="479321"/>
            <a:ext cx="3323302" cy="31487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4EC7D4B-DD68-DC29-A13C-8FF3202593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869" y="502673"/>
            <a:ext cx="4424519" cy="310207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E3AEEE9-8451-F643-2D28-10D68186F7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612" y="3628103"/>
            <a:ext cx="3392129" cy="27505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AC9C03C-0972-973E-7070-ACCEE45B58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3741" y="3628102"/>
            <a:ext cx="4336027" cy="277392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52D2F46-C3F2-3FB2-56D1-3D70B118726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9768" y="3604751"/>
            <a:ext cx="3539613" cy="277392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Урок на тему: “ Особові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займенники”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3FCA81-A246-64C1-249C-B91E719C2C2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4009" y="482601"/>
            <a:ext cx="3427156" cy="31651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B0BD89-D735-7B77-FA0E-E47920B816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1790" y="1868129"/>
            <a:ext cx="2788060" cy="448842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820276-F65D-D26E-8709-60756B5A52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787" y="1868130"/>
            <a:ext cx="2448231" cy="44884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F3FC0E1-F69F-ECB5-5C85-15A9A1CF5D6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0787" y="3683000"/>
            <a:ext cx="2713601" cy="267355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B24AA7B-1D06-3D56-67BC-3BED9B7857F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3018" y="1885336"/>
            <a:ext cx="2788060" cy="448842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Урок з української літератури на тему: </a:t>
            </a:r>
            <a:br>
              <a:rPr lang="uk-UA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“Життєвий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і творчий шлях Т.Г.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Шевченка”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348AAF-0496-3907-75C2-853B4B8DF5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947" y="1995948"/>
            <a:ext cx="6892413" cy="439993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CFD207-B469-177F-3C4D-3EA897B7B5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4361" y="1995948"/>
            <a:ext cx="4354732" cy="439993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C83F56-4731-F693-7A9B-FCCC408850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109" y="489155"/>
            <a:ext cx="3529782" cy="58796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A09344-0EC0-08A2-D821-1A06626755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3838" y="486697"/>
            <a:ext cx="2847053" cy="587969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260C9A-300B-4C7B-A1B4-B5E03F0D5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891" y="486697"/>
            <a:ext cx="4772947" cy="25613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252BCC-01D3-161C-6584-19180888B23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890" y="3048000"/>
            <a:ext cx="4772947" cy="331838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Творча зустріч до дня народження Ліни Костенко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378A55-E8D6-BACB-6FC5-327C724A6B9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117" y="1809135"/>
            <a:ext cx="4866967" cy="453267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2C4756-8CD6-E656-E0B2-832FA86013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9085" y="1809135"/>
            <a:ext cx="2959510" cy="45326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E963EC9-B19E-DDFC-93D0-ABA6FEE4F2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595" y="1809135"/>
            <a:ext cx="3323303" cy="4532671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13" y="1021409"/>
            <a:ext cx="10405227" cy="394436"/>
          </a:xfrm>
        </p:spPr>
        <p:txBody>
          <a:bodyPr/>
          <a:lstStyle/>
          <a:p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Урок до Дня вишиванки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F67684-F644-3336-2BE8-6990C8D2C4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0530" y="460888"/>
            <a:ext cx="2909495" cy="30295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3A8F96-4333-1EEA-6E99-3BD2F09475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014" y="1836174"/>
            <a:ext cx="2743799" cy="453512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218FCFA-C687-3DCE-46E2-7DE61CD026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3626" y="675967"/>
            <a:ext cx="3114620" cy="459535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3F0F5D0-A491-C515-04B2-D7967980F8F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0531" y="3490454"/>
            <a:ext cx="2909495" cy="294107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E543628-93BD-7587-957A-5777CF8998A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8803" y="1836174"/>
            <a:ext cx="2743799" cy="4535129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0621" y="624932"/>
            <a:ext cx="6096851" cy="5695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33177" y="2192594"/>
            <a:ext cx="6679094" cy="412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7553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670" y="469127"/>
            <a:ext cx="2767824" cy="27068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3597" y="0"/>
            <a:ext cx="4288403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4032" y="1"/>
            <a:ext cx="4969565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70" y="3617843"/>
            <a:ext cx="2782956" cy="24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885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061" y="433930"/>
            <a:ext cx="6096851" cy="35776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3680" y="1805116"/>
            <a:ext cx="5089259" cy="461895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5913" y="433930"/>
            <a:ext cx="5057026" cy="21126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6259" y="4011561"/>
            <a:ext cx="2847421" cy="24125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60" y="4011561"/>
            <a:ext cx="3184967" cy="233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785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95280" y="982080"/>
            <a:ext cx="4071850" cy="910330"/>
          </a:xfrm>
        </p:spPr>
        <p:txBody>
          <a:bodyPr/>
          <a:lstStyle/>
          <a:p>
            <a:r>
              <a:rPr lang="uk-UA" sz="2000" b="1" dirty="0"/>
              <a:t>Курси підвищення кваліфікації</a:t>
            </a:r>
            <a:endParaRPr lang="ru-RU" sz="2000"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888DEE-6F22-11EF-DC8D-4396E327270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6529" y="3579242"/>
            <a:ext cx="4071850" cy="277269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618A23-7C11-330A-FAED-04371A076E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187" y="3873910"/>
            <a:ext cx="3789852" cy="245836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195FB2-C35C-9963-6BB0-65640D3A60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187" y="1629696"/>
            <a:ext cx="3789852" cy="216555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D4BC0B8-8836-AF80-2F0B-AFFA2EDAB36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6529" y="1627600"/>
            <a:ext cx="4071850" cy="22164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EFCFAA8-3B01-720D-147A-51D12B1C057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7140" y="3873910"/>
            <a:ext cx="3356673" cy="244793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AC46AFD-5ABF-AA7A-771B-28E65400F7E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5178" y="1627599"/>
            <a:ext cx="3356674" cy="221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20941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1838" y="2871019"/>
            <a:ext cx="6096851" cy="35218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1838" y="465152"/>
            <a:ext cx="11113699" cy="342947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7837" y="3429000"/>
            <a:ext cx="4094922" cy="304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6811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65125"/>
            <a:ext cx="12125739" cy="1325563"/>
          </a:xfrm>
        </p:spPr>
        <p:txBody>
          <a:bodyPr>
            <a:noAutofit/>
          </a:bodyPr>
          <a:lstStyle/>
          <a:p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Відкритий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урок з курсу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здоров'я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добробут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тему: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Вміння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володіти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собою,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подолання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агресії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гніву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страху у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підлітків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(8-Б  та 9-А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класи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9323" y="1908313"/>
            <a:ext cx="7824030" cy="45282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16215" y="1690688"/>
            <a:ext cx="3809524" cy="5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0360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17" y="103368"/>
            <a:ext cx="4141303" cy="33256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0187" y="63611"/>
            <a:ext cx="3387256" cy="33256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0186" y="3510500"/>
            <a:ext cx="3731813" cy="32441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2621" y="103368"/>
            <a:ext cx="4089622" cy="32997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35010" y="3510501"/>
            <a:ext cx="4007233" cy="32441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1317" y="3591381"/>
            <a:ext cx="4105749" cy="31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7713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1175" y="2842592"/>
            <a:ext cx="3649649" cy="40154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3940" y="0"/>
            <a:ext cx="4015409" cy="28425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67" y="13169"/>
            <a:ext cx="4055164" cy="66738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8531" y="13168"/>
            <a:ext cx="4015409" cy="28294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661" y="2855760"/>
            <a:ext cx="4187688" cy="398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536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5502" y="0"/>
            <a:ext cx="3824577" cy="22979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08" y="79568"/>
            <a:ext cx="3823807" cy="31089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8770" y="2532780"/>
            <a:ext cx="4086970" cy="43252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8958" y="79568"/>
            <a:ext cx="3896139" cy="67148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07" y="3570135"/>
            <a:ext cx="3770135" cy="3156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1770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322175" cy="41492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2721" y="0"/>
            <a:ext cx="4111628" cy="32475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3677" y="3610432"/>
            <a:ext cx="3171748" cy="29054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73677" y="0"/>
            <a:ext cx="3244645" cy="32475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93626" y="3391231"/>
            <a:ext cx="4060723" cy="34667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149213"/>
            <a:ext cx="4322175" cy="2612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6628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1" y="103656"/>
            <a:ext cx="4572000" cy="65038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5602" y="0"/>
            <a:ext cx="3387255" cy="29658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1858" y="103656"/>
            <a:ext cx="3466767" cy="36334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296" y="4174579"/>
            <a:ext cx="3538329" cy="24329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880558" y="3175996"/>
            <a:ext cx="2737341" cy="3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653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67" y="71562"/>
            <a:ext cx="3482671" cy="67864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4131" y="0"/>
            <a:ext cx="4200888" cy="33713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9851" y="71562"/>
            <a:ext cx="3391232" cy="32997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8552" y="3578087"/>
            <a:ext cx="3403158" cy="3176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19126" y="3578087"/>
            <a:ext cx="4469507" cy="320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7083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513" y="0"/>
            <a:ext cx="2801339" cy="34980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13" y="3904628"/>
            <a:ext cx="2801339" cy="28653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2968" y="6523"/>
            <a:ext cx="3442914" cy="38981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47998" y="73551"/>
            <a:ext cx="4807930" cy="33554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5882" y="3480125"/>
            <a:ext cx="5406118" cy="33713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98839" y="3904628"/>
            <a:ext cx="3669056" cy="298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0715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95280" y="982080"/>
            <a:ext cx="9600480" cy="1005746"/>
          </a:xfrm>
        </p:spPr>
        <p:txBody>
          <a:bodyPr/>
          <a:lstStyle/>
          <a:p>
            <a:r>
              <a:rPr lang="uk-UA" sz="2800" dirty="0"/>
              <a:t>Творча зустріч «Ми пам‘ятаємо тебе, Кобзарю, крізь віки»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464" y="1739397"/>
            <a:ext cx="3253297" cy="45898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5670" y="1739396"/>
            <a:ext cx="3659192" cy="458984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1928" y="1739396"/>
            <a:ext cx="4059542" cy="26162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1928" y="4266284"/>
            <a:ext cx="4136608" cy="213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21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96BE42-BEF0-AAF3-4927-57A82A3ECF0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446" y="491613"/>
            <a:ext cx="4345857" cy="29373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FE9D5B-5CFC-42D2-B8A1-013BF20633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704" y="3429000"/>
            <a:ext cx="4567084" cy="293738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462877D-58DF-A9DE-E4EA-60DBE890C8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7303" y="3428999"/>
            <a:ext cx="4149213" cy="293738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59910E5-2245-4E8D-6C2C-75F15AAB73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7304" y="491611"/>
            <a:ext cx="4296698" cy="293738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CCF6C74-8894-1592-7CAA-A477015AD21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1381" y="491610"/>
            <a:ext cx="2979173" cy="293738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F4FABB-A4D8-FE2F-332B-6CE2970501D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1381" y="3428997"/>
            <a:ext cx="3052915" cy="293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620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8584" y="467430"/>
            <a:ext cx="4015357" cy="27083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087" y="467431"/>
            <a:ext cx="3546229" cy="26198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8045" y="467430"/>
            <a:ext cx="3450868" cy="270838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087" y="3175819"/>
            <a:ext cx="3697356" cy="32147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321" y="3175819"/>
            <a:ext cx="3926620" cy="3214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3941" y="3175819"/>
            <a:ext cx="3601941" cy="32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9548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3597" y="500932"/>
            <a:ext cx="3827175" cy="29280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7457" y="500932"/>
            <a:ext cx="3840480" cy="29280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481" y="500932"/>
            <a:ext cx="3477317" cy="292806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481" y="3527387"/>
            <a:ext cx="3477317" cy="2745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7457" y="3527387"/>
            <a:ext cx="3792771" cy="27455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3597" y="3576548"/>
            <a:ext cx="3641697" cy="264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06834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722" y="525142"/>
            <a:ext cx="4468634" cy="25423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3419" y="2270520"/>
            <a:ext cx="3727793" cy="40428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1212" y="386352"/>
            <a:ext cx="3009559" cy="2734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3419" y="505621"/>
            <a:ext cx="3695988" cy="25423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3017" y="3121310"/>
            <a:ext cx="2923261" cy="31920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229" y="3115323"/>
            <a:ext cx="4532190" cy="319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3478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57084" y="1011576"/>
            <a:ext cx="6567948" cy="387436"/>
          </a:xfrm>
        </p:spPr>
        <p:txBody>
          <a:bodyPr/>
          <a:lstStyle/>
          <a:p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Індивідуальна робота з учнем 8 – в класу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4501F3-21D9-28F9-16E1-8FF94356783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106" y="1406014"/>
            <a:ext cx="3362632" cy="31659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2AA686-8345-ABB0-CDD2-49E5FBA931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1974" y="1404212"/>
            <a:ext cx="2625059" cy="28390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9FEF039-5BE5-8A42-4C2E-644C2CA07E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106" y="4001729"/>
            <a:ext cx="3171518" cy="23695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847742A-52BC-356B-C3AA-A620E515EA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4416" y="444337"/>
            <a:ext cx="3171518" cy="237940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9866018-F6B0-D1D0-DC32-7AE03FF19E1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4416" y="2823743"/>
            <a:ext cx="3171518" cy="155538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FD46875-9959-AD58-5CB9-86C82BBBEC6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6624" y="3864075"/>
            <a:ext cx="2665352" cy="250722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27E4079-06B2-0697-45D5-B3682A227DA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6624" y="1406015"/>
            <a:ext cx="2665353" cy="245286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01AF9BB-E2D2-CF89-9580-9C277D92009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1974" y="3858876"/>
            <a:ext cx="2474239" cy="251242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1C09E19-92C8-851F-3B2D-F429BB06CAC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1214" y="4379125"/>
            <a:ext cx="2974720" cy="199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5257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176" y="517125"/>
            <a:ext cx="2262359" cy="30689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1221" y="3152691"/>
            <a:ext cx="2480808" cy="33154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177" y="3514766"/>
            <a:ext cx="3013544" cy="28144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194" y="477367"/>
            <a:ext cx="2544416" cy="30500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1240" y="517126"/>
            <a:ext cx="3258794" cy="30500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379" y="3581141"/>
            <a:ext cx="2673775" cy="28144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30456" y="3514766"/>
            <a:ext cx="3085106" cy="281447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32C45B-2478-733F-7EDB-48792457382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0034" y="477367"/>
            <a:ext cx="3210789" cy="295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66484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932" y="517127"/>
            <a:ext cx="2763378" cy="29337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2622" y="517127"/>
            <a:ext cx="2763378" cy="29337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0045" y="538995"/>
            <a:ext cx="2915735" cy="29337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8359" y="517128"/>
            <a:ext cx="2542709" cy="29118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933" y="3450867"/>
            <a:ext cx="2763378" cy="289000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B14E0E-4423-D3B4-D7C3-40A98B98C50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1065" y="3450866"/>
            <a:ext cx="2900002" cy="293373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B8B7C6B-EBC3-61A1-6D1A-6ABEB725884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4312" y="3450867"/>
            <a:ext cx="2763379" cy="293374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6AA1305-296B-5B20-88F2-F57DE6F1C4D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6778" y="3448405"/>
            <a:ext cx="2763378" cy="293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74201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CustomShape 1"/>
          <p:cNvSpPr/>
          <p:nvPr/>
        </p:nvSpPr>
        <p:spPr>
          <a:xfrm>
            <a:off x="1295280" y="982080"/>
            <a:ext cx="6205680" cy="130320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ctr"/>
            <a:r>
              <a:rPr lang="uk-UA" sz="4400">
                <a:solidFill>
                  <a:srgbClr val="262626"/>
                </a:solidFill>
                <a:latin typeface="Garamond"/>
              </a:rPr>
              <a:t>           Дякую за увагу!</a:t>
            </a:r>
            <a:endParaRPr/>
          </a:p>
        </p:txBody>
      </p:sp>
      <p:pic>
        <p:nvPicPr>
          <p:cNvPr id="234" name="Рисунок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1680" y="541080"/>
            <a:ext cx="4199760" cy="5828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AD081A-6671-737D-7A66-3E5FE142A5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60" y="2397799"/>
            <a:ext cx="7010399" cy="39716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89375" cy="3303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36473" y="404665"/>
            <a:ext cx="6080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</a:t>
            </a:r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Педагогічне кредо   </a:t>
            </a:r>
            <a:endParaRPr lang="ru-RU" sz="2800" dirty="0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4836" y="1219200"/>
            <a:ext cx="103909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uk-UA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</a:t>
            </a:r>
            <a:r>
              <a:rPr lang="uk-UA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«Я люблю предмет, який викладаю. Я люблю дітей і сподіваюся, що мої  знання та вміння допоможуть їм знайти свій шлях у житті ».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36258" y="3036516"/>
            <a:ext cx="71257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Моя життєва позиція: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7819" y="3410288"/>
            <a:ext cx="1228049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uk-UA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Сприймати дитину серцем і розумом.</a:t>
            </a:r>
          </a:p>
          <a:p>
            <a:pPr marL="514350" indent="-514350"/>
            <a:r>
              <a:rPr lang="uk-UA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Виховувати власним прикладом.</a:t>
            </a:r>
          </a:p>
          <a:p>
            <a:r>
              <a:rPr lang="uk-UA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Учитель – це усмішка, радість, спокій і підтримка для дитини.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                          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                                                 </a:t>
            </a:r>
            <a:r>
              <a:rPr kumimoji="0" lang="uk-UA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Досвід роботи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uk-UA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Новобасанська</a:t>
            </a:r>
            <a:r>
              <a:rPr kumimoji="0" lang="uk-UA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загальноосвітня середня школа  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 – III </a:t>
            </a:r>
            <a:r>
              <a:rPr kumimoji="0" lang="uk-UA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ступенів.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2.Спеціальна школа №8 Шевченківського району м. Києва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br>
              <a:rPr kumimoji="0" lang="uk-U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  <a:p>
            <a:endParaRPr lang="uk-UA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uk-UA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80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89375" cy="38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27870" y="379554"/>
            <a:ext cx="5929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Мої прагнення</a:t>
            </a:r>
            <a:endParaRPr lang="ru-RU" sz="3600" dirty="0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71484" y="1484785"/>
            <a:ext cx="104516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Підвищувати свій професійний рівень і не  зупинятися на досягнутому.</a:t>
            </a: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 Сприяти розвитку зацікавленості українською  філологією.</a:t>
            </a:r>
            <a:b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  Особливу увагу приділяти учням, які не  встигають.</a:t>
            </a:r>
            <a:b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  Застосовувати інноваційні технології.</a:t>
            </a:r>
            <a:b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 Удосконалювати власні методики викладання  української мови та літератури.</a:t>
            </a:r>
            <a:b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  Сприяти вихованню любові до мистецтва слова. </a:t>
            </a:r>
            <a:b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1AC26C-887E-128C-E6E7-BF336B0542D7}"/>
              </a:ext>
            </a:extLst>
          </p:cNvPr>
          <p:cNvSpPr txBox="1"/>
          <p:nvPr/>
        </p:nvSpPr>
        <p:spPr>
          <a:xfrm>
            <a:off x="1445342" y="2969793"/>
            <a:ext cx="1074665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                       </a:t>
            </a:r>
            <a:r>
              <a:rPr kumimoji="0" lang="uk-UA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Тема самоосвіти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«Використання корекційних технологій для формування комунікативної компетентності учнів з інтелектуальними порушеннями на </a:t>
            </a:r>
            <a:r>
              <a:rPr kumimoji="0" lang="uk-UA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уроках</a:t>
            </a: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 української мови та літератури</a:t>
            </a:r>
            <a:r>
              <a:rPr kumimoji="0" lang="uk-UA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».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155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7528"/>
            <a:ext cx="4003229" cy="38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19726" y="476673"/>
            <a:ext cx="5248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Форми і методи роботи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45342" y="2132855"/>
            <a:ext cx="4722666" cy="312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2400" b="1" dirty="0">
                <a:solidFill>
                  <a:prstClr val="black"/>
                </a:solidFill>
                <a:latin typeface="Times New Roman"/>
              </a:rPr>
              <a:t>Асоціативний кущ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2400" b="1" dirty="0">
                <a:solidFill>
                  <a:prstClr val="black"/>
                </a:solidFill>
                <a:latin typeface="Times New Roman"/>
              </a:rPr>
              <a:t>Робота в парах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2400" b="1" dirty="0">
                <a:solidFill>
                  <a:prstClr val="black"/>
                </a:solidFill>
                <a:latin typeface="Times New Roman"/>
              </a:rPr>
              <a:t>Робота в групах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2400" b="1" dirty="0">
                <a:solidFill>
                  <a:prstClr val="black"/>
                </a:solidFill>
                <a:latin typeface="Times New Roman"/>
              </a:rPr>
              <a:t>Мікрофон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2400" b="1" dirty="0">
                <a:solidFill>
                  <a:prstClr val="black"/>
                </a:solidFill>
                <a:latin typeface="Times New Roman"/>
              </a:rPr>
              <a:t>Мозкова атака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2400" b="1" dirty="0">
                <a:solidFill>
                  <a:prstClr val="black"/>
                </a:solidFill>
                <a:latin typeface="Times New Roman"/>
              </a:rPr>
              <a:t>Дискусія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2400" b="1" dirty="0">
                <a:solidFill>
                  <a:prstClr val="black"/>
                </a:solidFill>
                <a:latin typeface="Times New Roman"/>
              </a:rPr>
              <a:t>Інсценізація</a:t>
            </a:r>
            <a:endParaRPr lang="ru-RU" sz="2400" b="1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2132855"/>
            <a:ext cx="5585945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2400" b="1" dirty="0">
                <a:solidFill>
                  <a:prstClr val="black"/>
                </a:solidFill>
                <a:latin typeface="Times New Roman"/>
              </a:rPr>
              <a:t>Дискусія у стилі телевізійного ток – шоу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2400" b="1" dirty="0">
                <a:solidFill>
                  <a:prstClr val="black"/>
                </a:solidFill>
                <a:latin typeface="Times New Roman"/>
              </a:rPr>
              <a:t>Розігрування ситуації за ролями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2400" b="1" dirty="0">
                <a:solidFill>
                  <a:prstClr val="black"/>
                </a:solidFill>
                <a:latin typeface="Times New Roman"/>
              </a:rPr>
              <a:t>Участь у масових заходах, конкурсах.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2400" b="1" dirty="0">
                <a:solidFill>
                  <a:prstClr val="black"/>
                </a:solidFill>
                <a:latin typeface="Times New Roman"/>
              </a:rPr>
              <a:t>Учень замість вчителя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035277" y="1395697"/>
            <a:ext cx="30508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uk-UA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Методи</a:t>
            </a:r>
            <a:endParaRPr lang="ru-RU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5348748" y="1395697"/>
            <a:ext cx="3441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uk-UA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Форми</a:t>
            </a:r>
            <a:endParaRPr lang="ru-RU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8364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425" y="267627"/>
            <a:ext cx="3851920" cy="38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00345" y="327564"/>
            <a:ext cx="7847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  <a:p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Форми проведення  нестандартних уроків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63752" y="1928491"/>
            <a:ext cx="5166320" cy="4130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Урок – гра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Урок – зустріч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Урок - лекція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Урок – казка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Урок – дослідження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Урок – мандрівка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uk-UA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Урок - диспут</a:t>
            </a:r>
            <a:endParaRPr lang="ru-RU" sz="3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5654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11.xml><?xml version="1.0" encoding="utf-8"?>
<a:theme xmlns:a="http://schemas.openxmlformats.org/drawingml/2006/main" name="10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12.xml><?xml version="1.0" encoding="utf-8"?>
<a:theme xmlns:a="http://schemas.openxmlformats.org/drawingml/2006/main" name="14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13.xml><?xml version="1.0" encoding="utf-8"?>
<a:theme xmlns:a="http://schemas.openxmlformats.org/drawingml/2006/main" name="2_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4_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6_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7_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9_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5.xml><?xml version="1.0" encoding="utf-8"?>
<a:theme xmlns:a="http://schemas.openxmlformats.org/drawingml/2006/main" name="3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6.xml><?xml version="1.0" encoding="utf-8"?>
<a:theme xmlns:a="http://schemas.openxmlformats.org/drawingml/2006/main" name="4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7.xml><?xml version="1.0" encoding="utf-8"?>
<a:theme xmlns:a="http://schemas.openxmlformats.org/drawingml/2006/main" name="5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8.xml><?xml version="1.0" encoding="utf-8"?>
<a:theme xmlns:a="http://schemas.openxmlformats.org/drawingml/2006/main" name="7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9.xml><?xml version="1.0" encoding="utf-8"?>
<a:theme xmlns:a="http://schemas.openxmlformats.org/drawingml/2006/main" name="6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640</Words>
  <Application>Microsoft Office PowerPoint</Application>
  <PresentationFormat>Widescreen</PresentationFormat>
  <Paragraphs>85</Paragraphs>
  <Slides>56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83" baseType="lpstr">
      <vt:lpstr>Arial</vt:lpstr>
      <vt:lpstr>Bookman Old Style</vt:lpstr>
      <vt:lpstr>Calibri</vt:lpstr>
      <vt:lpstr>Calibri Light</vt:lpstr>
      <vt:lpstr>Garamond</vt:lpstr>
      <vt:lpstr>Impact</vt:lpstr>
      <vt:lpstr>StarSymbol</vt:lpstr>
      <vt:lpstr>Times New Roman</vt:lpstr>
      <vt:lpstr>Wingdings</vt:lpstr>
      <vt:lpstr>Office Theme</vt:lpstr>
      <vt:lpstr>Office Theme</vt:lpstr>
      <vt:lpstr>Тема Office</vt:lpstr>
      <vt:lpstr>1_Office Theme</vt:lpstr>
      <vt:lpstr>3_Office Theme</vt:lpstr>
      <vt:lpstr>4_Office Theme</vt:lpstr>
      <vt:lpstr>5_Office Theme</vt:lpstr>
      <vt:lpstr>7_Office Theme</vt:lpstr>
      <vt:lpstr>6_Office Theme</vt:lpstr>
      <vt:lpstr>9_Office Theme</vt:lpstr>
      <vt:lpstr>10_Office Theme</vt:lpstr>
      <vt:lpstr>14_Office Theme</vt:lpstr>
      <vt:lpstr>2_Тема Office</vt:lpstr>
      <vt:lpstr>4_Тема Office</vt:lpstr>
      <vt:lpstr>6_Тема Office</vt:lpstr>
      <vt:lpstr>7_Тема Office</vt:lpstr>
      <vt:lpstr>9_Тема Office</vt:lpstr>
      <vt:lpstr>Об’єкт оболонки Пакувальника</vt:lpstr>
      <vt:lpstr>PowerPoint Presentation</vt:lpstr>
      <vt:lpstr>PowerPoint Presentation</vt:lpstr>
      <vt:lpstr>PowerPoint Presentation</vt:lpstr>
      <vt:lpstr>Курси підвищення кваліфікації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Тиждень української мови</vt:lpstr>
      <vt:lpstr>PowerPoint Presentation</vt:lpstr>
      <vt:lpstr>Цікаві перерви </vt:lpstr>
      <vt:lpstr>PowerPoint Presentation</vt:lpstr>
      <vt:lpstr>Відкритий урок у 8-А та 8- Б класах на тему: “ Іменник як  частина мови. Синтаксична роль та морфологічне значення” </vt:lpstr>
      <vt:lpstr>PowerPoint Presentation</vt:lpstr>
      <vt:lpstr>Урок на тему: “ Особові займенники”</vt:lpstr>
      <vt:lpstr>Урок з української літератури на тему:  “Життєвий і творчий шлях Т.Г.Шевченка”</vt:lpstr>
      <vt:lpstr>PowerPoint Presentation</vt:lpstr>
      <vt:lpstr>Творча зустріч до дня народження Ліни Костенко</vt:lpstr>
      <vt:lpstr>Урок до Дня вишиванки</vt:lpstr>
      <vt:lpstr>PowerPoint Presentation</vt:lpstr>
      <vt:lpstr>PowerPoint Presentation</vt:lpstr>
      <vt:lpstr>PowerPoint Presentation</vt:lpstr>
      <vt:lpstr>PowerPoint Presentation</vt:lpstr>
      <vt:lpstr>Відкритий урок з курсу здоров'я, безпека та добробут на тему: "Вміння володіти собою, подолання агресії, гніву та страху у підлітків" (8-Б  та 9-А класи).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Творча зустріч «Ми пам‘ятаємо тебе, Кобзарю, крізь віки»</vt:lpstr>
      <vt:lpstr>PowerPoint Presentation</vt:lpstr>
      <vt:lpstr>PowerPoint Presentation</vt:lpstr>
      <vt:lpstr>PowerPoint Presentation</vt:lpstr>
      <vt:lpstr>Індивідуальна робота з учнем 8 – в класу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liza X</cp:lastModifiedBy>
  <cp:revision>45</cp:revision>
  <cp:lastPrinted>2026-03-23T12:55:56Z</cp:lastPrinted>
  <dcterms:modified xsi:type="dcterms:W3CDTF">2026-04-17T10:07:21Z</dcterms:modified>
</cp:coreProperties>
</file>